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45"/>
  </p:notesMasterIdLst>
  <p:handoutMasterIdLst>
    <p:handoutMasterId r:id="rId46"/>
  </p:handoutMasterIdLst>
  <p:sldIdLst>
    <p:sldId id="256" r:id="rId4"/>
    <p:sldId id="257" r:id="rId5"/>
    <p:sldId id="258" r:id="rId6"/>
    <p:sldId id="260" r:id="rId7"/>
    <p:sldId id="262" r:id="rId8"/>
    <p:sldId id="264" r:id="rId9"/>
    <p:sldId id="266" r:id="rId10"/>
    <p:sldId id="268" r:id="rId11"/>
    <p:sldId id="270" r:id="rId12"/>
    <p:sldId id="272" r:id="rId13"/>
    <p:sldId id="274" r:id="rId14"/>
    <p:sldId id="276" r:id="rId15"/>
    <p:sldId id="278" r:id="rId16"/>
    <p:sldId id="280" r:id="rId17"/>
    <p:sldId id="282" r:id="rId18"/>
    <p:sldId id="284" r:id="rId19"/>
    <p:sldId id="286" r:id="rId20"/>
    <p:sldId id="288" r:id="rId21"/>
    <p:sldId id="290" r:id="rId22"/>
    <p:sldId id="292" r:id="rId23"/>
    <p:sldId id="294" r:id="rId24"/>
    <p:sldId id="296" r:id="rId25"/>
    <p:sldId id="298" r:id="rId26"/>
    <p:sldId id="300" r:id="rId27"/>
    <p:sldId id="302" r:id="rId28"/>
    <p:sldId id="304" r:id="rId29"/>
    <p:sldId id="306" r:id="rId30"/>
    <p:sldId id="308" r:id="rId31"/>
    <p:sldId id="310" r:id="rId32"/>
    <p:sldId id="312" r:id="rId33"/>
    <p:sldId id="314" r:id="rId34"/>
    <p:sldId id="316" r:id="rId35"/>
    <p:sldId id="318" r:id="rId36"/>
    <p:sldId id="320" r:id="rId37"/>
    <p:sldId id="322" r:id="rId38"/>
    <p:sldId id="324" r:id="rId39"/>
    <p:sldId id="326" r:id="rId40"/>
    <p:sldId id="328" r:id="rId41"/>
    <p:sldId id="330" r:id="rId42"/>
    <p:sldId id="332" r:id="rId43"/>
    <p:sldId id="334"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76"/>
  </p:normalViewPr>
  <p:slideViewPr>
    <p:cSldViewPr snapToGrid="0" snapToObjects="1">
      <p:cViewPr varScale="1">
        <p:scale>
          <a:sx n="111" d="100"/>
          <a:sy n="111" d="100"/>
        </p:scale>
        <p:origin x="638" y="101"/>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6/25/2019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6/25/2019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June 25, 2019</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85000" lnSpcReduction="20000"/>
          </a:bodyPr>
          <a:lstStyle/>
          <a:p>
            <a:r>
              <a:t>Survey about Migration, Refugees and EU-Citizenship!</a:t>
            </a:r>
          </a:p>
        </p:txBody>
      </p:sp>
      <p:sp>
        <p:nvSpPr>
          <p:cNvPr id="3" name="Text Placeholder 2"/>
          <p:cNvSpPr>
            <a:spLocks noGrp="1"/>
          </p:cNvSpPr>
          <p:nvPr>
            <p:ph type="body" sz="quarter" idx="12"/>
          </p:nvPr>
        </p:nvSpPr>
        <p:spPr/>
        <p:txBody>
          <a:bodyPr/>
          <a:lstStyle/>
          <a:p>
            <a:r>
              <a:t>Tuesday, June 25, 2019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 the statement “</a:t>
            </a:r>
            <a:r>
              <a:rPr dirty="0" smtClean="0"/>
              <a:t>Our </a:t>
            </a:r>
            <a:r>
              <a:rPr dirty="0"/>
              <a:t>Government should help refugees that run away from war and </a:t>
            </a:r>
            <a:r>
              <a:rPr dirty="0" smtClean="0"/>
              <a:t>persecution</a:t>
            </a:r>
            <a:r>
              <a:rPr lang="en-GB" dirty="0" smtClean="0"/>
              <a:t>“ most people seem to be strongly in favour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907540.png"/>
          <p:cNvPicPr>
            <a:picLocks noChangeAspect="1"/>
          </p:cNvPicPr>
          <p:nvPr/>
        </p:nvPicPr>
        <p:blipFill>
          <a:blip r:embed="rId2"/>
          <a:stretch>
            <a:fillRect/>
          </a:stretch>
        </p:blipFill>
        <p:spPr>
          <a:xfrm>
            <a:off x="1049658" y="1498491"/>
            <a:ext cx="5388428" cy="358321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32893"/>
          </a:xfrm>
        </p:spPr>
        <p:txBody>
          <a:bodyPr>
            <a:normAutofit fontScale="90000"/>
          </a:bodyPr>
          <a:lstStyle/>
          <a:p>
            <a:r>
              <a:rPr lang="en-GB" dirty="0"/>
              <a:t>On the statement </a:t>
            </a:r>
            <a:r>
              <a:rPr lang="en-GB" dirty="0" smtClean="0"/>
              <a:t>“</a:t>
            </a:r>
            <a:r>
              <a:rPr dirty="0" smtClean="0"/>
              <a:t>Refugees </a:t>
            </a:r>
            <a:r>
              <a:rPr dirty="0"/>
              <a:t>should have the same rights as nationals in terms of housing, education and </a:t>
            </a:r>
            <a:r>
              <a:rPr dirty="0" smtClean="0"/>
              <a:t>health</a:t>
            </a:r>
            <a:r>
              <a:rPr lang="en-GB" dirty="0" smtClean="0"/>
              <a:t>“</a:t>
            </a:r>
            <a:r>
              <a:rPr lang="en-GB" dirty="0"/>
              <a:t>most people seem to be strongly in favour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35380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12267"/>
          </a:xfrm>
        </p:spPr>
        <p:txBody>
          <a:bodyPr>
            <a:normAutofit fontScale="90000"/>
          </a:bodyPr>
          <a:lstStyle/>
          <a:p>
            <a:r>
              <a:rPr lang="en-GB" dirty="0"/>
              <a:t>On the statement </a:t>
            </a:r>
            <a:r>
              <a:rPr lang="en-GB" dirty="0" smtClean="0"/>
              <a:t>“</a:t>
            </a:r>
            <a:r>
              <a:rPr dirty="0" smtClean="0"/>
              <a:t>Immigrants </a:t>
            </a:r>
            <a:r>
              <a:rPr dirty="0"/>
              <a:t>should have the same rights as nationals in terms of housing, education and </a:t>
            </a:r>
            <a:r>
              <a:rPr dirty="0" smtClean="0"/>
              <a:t>health</a:t>
            </a:r>
            <a:r>
              <a:rPr lang="en-GB" dirty="0" smtClean="0"/>
              <a:t>“, people were a little more divided</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36075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81"/>
            <a:ext cx="9240253" cy="391272"/>
          </a:xfrm>
        </p:spPr>
        <p:txBody>
          <a:bodyPr>
            <a:normAutofit fontScale="90000"/>
          </a:bodyPr>
          <a:lstStyle/>
          <a:p>
            <a:r>
              <a:rPr lang="en-GB" dirty="0"/>
              <a:t>On the statement </a:t>
            </a:r>
            <a:r>
              <a:rPr lang="en-GB" dirty="0" smtClean="0"/>
              <a:t>that </a:t>
            </a:r>
            <a:r>
              <a:rPr dirty="0" smtClean="0"/>
              <a:t>Migrants </a:t>
            </a:r>
            <a:r>
              <a:rPr dirty="0"/>
              <a:t>should not be granted the host country’s </a:t>
            </a:r>
            <a:r>
              <a:rPr dirty="0" smtClean="0"/>
              <a:t>nationality</a:t>
            </a:r>
            <a:r>
              <a:rPr lang="en-GB" dirty="0" smtClean="0"/>
              <a:t> most people disagreed, as they seem to be more multicultural inclined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367630.png"/>
          <p:cNvPicPr>
            <a:picLocks noChangeAspect="1"/>
          </p:cNvPicPr>
          <p:nvPr/>
        </p:nvPicPr>
        <p:blipFill>
          <a:blip r:embed="rId2"/>
          <a:stretch>
            <a:fillRect/>
          </a:stretch>
        </p:blipFill>
        <p:spPr>
          <a:xfrm>
            <a:off x="1049658" y="1182150"/>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80"/>
            <a:ext cx="9205877" cy="498517"/>
          </a:xfrm>
        </p:spPr>
        <p:txBody>
          <a:bodyPr>
            <a:normAutofit fontScale="90000"/>
          </a:bodyPr>
          <a:lstStyle/>
          <a:p>
            <a:r>
              <a:rPr lang="en-GB" dirty="0" smtClean="0"/>
              <a:t>Most people also </a:t>
            </a:r>
            <a:r>
              <a:rPr dirty="0" smtClean="0"/>
              <a:t>agree </a:t>
            </a:r>
            <a:r>
              <a:rPr dirty="0"/>
              <a:t>that the European Union should decide on the conditions for legal entry and residence in all EU </a:t>
            </a:r>
            <a:r>
              <a:rPr dirty="0" smtClean="0"/>
              <a:t>countries</a:t>
            </a:r>
            <a:r>
              <a:rPr lang="en-GB" dirty="0" smtClean="0"/>
              <a:t> and this should not be handled by individual countries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37162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68132"/>
            <a:ext cx="8870735" cy="468517"/>
          </a:xfrm>
        </p:spPr>
        <p:txBody>
          <a:bodyPr>
            <a:normAutofit fontScale="90000"/>
          </a:bodyPr>
          <a:lstStyle/>
          <a:p>
            <a:r>
              <a:rPr lang="en-GB" dirty="0" smtClean="0"/>
              <a:t>Furthering the point, people believe that t</a:t>
            </a:r>
            <a:r>
              <a:rPr dirty="0" smtClean="0"/>
              <a:t>he </a:t>
            </a:r>
            <a:r>
              <a:rPr dirty="0"/>
              <a:t>European Union should define on the admission volumes for people coming from non-EU countries to seek work</a:t>
            </a:r>
          </a:p>
        </p:txBody>
      </p:sp>
      <p:sp>
        <p:nvSpPr>
          <p:cNvPr id="3" name="Content Placeholder 2"/>
          <p:cNvSpPr>
            <a:spLocks noGrp="1"/>
          </p:cNvSpPr>
          <p:nvPr>
            <p:ph idx="1"/>
          </p:nvPr>
        </p:nvSpPr>
        <p:spPr/>
        <p:txBody>
          <a:bodyPr/>
          <a:lstStyle/>
          <a:p>
            <a:r>
              <a:t>Answered: 122    Skipped: 0</a:t>
            </a:r>
          </a:p>
        </p:txBody>
      </p:sp>
      <p:pic>
        <p:nvPicPr>
          <p:cNvPr id="4" name="Picture 3" descr="chart224837841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9028864" cy="484766"/>
          </a:xfrm>
        </p:spPr>
        <p:txBody>
          <a:bodyPr>
            <a:normAutofit fontScale="90000"/>
          </a:bodyPr>
          <a:lstStyle/>
          <a:p>
            <a:r>
              <a:rPr lang="en-GB" dirty="0" smtClean="0"/>
              <a:t>Again hammering the point that the EU with its human rights minded perspective should </a:t>
            </a:r>
            <a:r>
              <a:rPr dirty="0" smtClean="0"/>
              <a:t>decide </a:t>
            </a:r>
            <a:r>
              <a:rPr dirty="0"/>
              <a:t>on the conditions of entry, residence and deportation of migrants</a:t>
            </a:r>
          </a:p>
        </p:txBody>
      </p:sp>
      <p:sp>
        <p:nvSpPr>
          <p:cNvPr id="3" name="Content Placeholder 2"/>
          <p:cNvSpPr>
            <a:spLocks noGrp="1"/>
          </p:cNvSpPr>
          <p:nvPr>
            <p:ph idx="1"/>
          </p:nvPr>
        </p:nvSpPr>
        <p:spPr/>
        <p:txBody>
          <a:bodyPr/>
          <a:lstStyle/>
          <a:p>
            <a:r>
              <a:t>Answered: 122    Skipped: 0</a:t>
            </a:r>
          </a:p>
        </p:txBody>
      </p:sp>
      <p:pic>
        <p:nvPicPr>
          <p:cNvPr id="4" name="Picture 3" descr="chart224838506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229600" cy="491642"/>
          </a:xfrm>
        </p:spPr>
        <p:txBody>
          <a:bodyPr>
            <a:normAutofit fontScale="90000"/>
          </a:bodyPr>
          <a:lstStyle/>
          <a:p>
            <a:r>
              <a:rPr lang="en-GB" dirty="0" smtClean="0"/>
              <a:t>Going on the opinion section, participants were asked to rate the statement that re</a:t>
            </a:r>
            <a:r>
              <a:rPr dirty="0" err="1" smtClean="0"/>
              <a:t>fugees</a:t>
            </a:r>
            <a:r>
              <a:rPr dirty="0" smtClean="0"/>
              <a:t> </a:t>
            </a:r>
            <a:r>
              <a:rPr dirty="0"/>
              <a:t>are a burden to the </a:t>
            </a:r>
            <a:r>
              <a:rPr dirty="0" smtClean="0"/>
              <a:t>economy</a:t>
            </a:r>
            <a:r>
              <a:rPr lang="en-GB" dirty="0" smtClean="0"/>
              <a:t>, and the argument, however small becomes more confused</a:t>
            </a:r>
            <a:endParaRPr dirty="0"/>
          </a:p>
        </p:txBody>
      </p:sp>
      <p:sp>
        <p:nvSpPr>
          <p:cNvPr id="3" name="Content Placeholder 2"/>
          <p:cNvSpPr>
            <a:spLocks noGrp="1"/>
          </p:cNvSpPr>
          <p:nvPr>
            <p:ph idx="1"/>
          </p:nvPr>
        </p:nvSpPr>
        <p:spPr/>
        <p:txBody>
          <a:bodyPr/>
          <a:lstStyle/>
          <a:p>
            <a:r>
              <a:rPr dirty="0"/>
              <a:t>Answered: 122    Skipped: 0</a:t>
            </a:r>
          </a:p>
        </p:txBody>
      </p:sp>
      <p:pic>
        <p:nvPicPr>
          <p:cNvPr id="4" name="Picture 3" descr="chart224841002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same statement is less true for immigrants</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42235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responders believe that r</a:t>
            </a:r>
            <a:r>
              <a:rPr dirty="0" err="1" smtClean="0"/>
              <a:t>efugees</a:t>
            </a:r>
            <a:r>
              <a:rPr dirty="0" smtClean="0"/>
              <a:t> </a:t>
            </a:r>
            <a:r>
              <a:rPr dirty="0"/>
              <a:t>are an added value to the economy</a:t>
            </a:r>
          </a:p>
        </p:txBody>
      </p:sp>
      <p:sp>
        <p:nvSpPr>
          <p:cNvPr id="3" name="Content Placeholder 2"/>
          <p:cNvSpPr>
            <a:spLocks noGrp="1"/>
          </p:cNvSpPr>
          <p:nvPr>
            <p:ph idx="1"/>
          </p:nvPr>
        </p:nvSpPr>
        <p:spPr/>
        <p:txBody>
          <a:bodyPr/>
          <a:lstStyle/>
          <a:p>
            <a:r>
              <a:t>Answered: 122    Skipped: 0</a:t>
            </a:r>
          </a:p>
        </p:txBody>
      </p:sp>
      <p:pic>
        <p:nvPicPr>
          <p:cNvPr id="4" name="Picture 3" descr="chart224842431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Friday, December 08, 2017</a:t>
            </a:r>
          </a:p>
        </p:txBody>
      </p:sp>
      <p:sp>
        <p:nvSpPr>
          <p:cNvPr id="3" name="Title 2"/>
          <p:cNvSpPr>
            <a:spLocks noGrp="1"/>
          </p:cNvSpPr>
          <p:nvPr>
            <p:ph type="title"/>
          </p:nvPr>
        </p:nvSpPr>
        <p:spPr/>
        <p:txBody>
          <a:bodyPr/>
          <a:lstStyle/>
          <a:p>
            <a:r>
              <a:t>122</a:t>
            </a:r>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p:txBody>
          <a:bodyPr/>
          <a:lstStyle/>
          <a:p>
            <a:r>
              <a:t>Complete Responses: 122</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holds the same value as the statement that, “</a:t>
            </a:r>
            <a:r>
              <a:rPr dirty="0" smtClean="0"/>
              <a:t>Immigrants </a:t>
            </a:r>
            <a:r>
              <a:rPr dirty="0"/>
              <a:t>are an added value to the </a:t>
            </a:r>
            <a:r>
              <a:rPr dirty="0" smtClean="0"/>
              <a:t>economy</a:t>
            </a:r>
            <a:r>
              <a:rPr lang="en-GB" dirty="0" smtClean="0"/>
              <a:t>"</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42475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participants also believe that t</a:t>
            </a:r>
            <a:r>
              <a:rPr dirty="0" smtClean="0"/>
              <a:t>he </a:t>
            </a:r>
            <a:r>
              <a:rPr dirty="0"/>
              <a:t>increase of migrants will decrease the job offers to the host country nationals</a:t>
            </a:r>
          </a:p>
        </p:txBody>
      </p:sp>
      <p:sp>
        <p:nvSpPr>
          <p:cNvPr id="3" name="Content Placeholder 2"/>
          <p:cNvSpPr>
            <a:spLocks noGrp="1"/>
          </p:cNvSpPr>
          <p:nvPr>
            <p:ph idx="1"/>
          </p:nvPr>
        </p:nvSpPr>
        <p:spPr/>
        <p:txBody>
          <a:bodyPr/>
          <a:lstStyle/>
          <a:p>
            <a:r>
              <a:t>Answered: 122    Skipped: 0</a:t>
            </a:r>
          </a:p>
        </p:txBody>
      </p:sp>
      <p:pic>
        <p:nvPicPr>
          <p:cNvPr id="4" name="Picture 3" descr="chart2248426420.png"/>
          <p:cNvPicPr>
            <a:picLocks noChangeAspect="1"/>
          </p:cNvPicPr>
          <p:nvPr/>
        </p:nvPicPr>
        <p:blipFill>
          <a:blip r:embed="rId2"/>
          <a:stretch>
            <a:fillRect/>
          </a:stretch>
        </p:blipFill>
        <p:spPr>
          <a:xfrm>
            <a:off x="1001532"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598596" cy="391272"/>
          </a:xfrm>
        </p:spPr>
        <p:txBody>
          <a:bodyPr>
            <a:normAutofit fontScale="90000"/>
          </a:bodyPr>
          <a:lstStyle/>
          <a:p>
            <a:r>
              <a:rPr lang="en-GB" dirty="0" smtClean="0"/>
              <a:t>Participants were also liberal about the job skills that m</a:t>
            </a:r>
            <a:r>
              <a:rPr dirty="0" err="1" smtClean="0"/>
              <a:t>igrants</a:t>
            </a:r>
            <a:r>
              <a:rPr lang="en-GB" dirty="0"/>
              <a:t> </a:t>
            </a:r>
            <a:r>
              <a:rPr lang="en-GB" dirty="0" smtClean="0"/>
              <a:t>bring in the economy, trusting that the entrepreneurial spirit will carry them through</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42516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countries believe that cu</a:t>
            </a:r>
            <a:r>
              <a:rPr dirty="0" err="1" smtClean="0"/>
              <a:t>ltural</a:t>
            </a:r>
            <a:r>
              <a:rPr dirty="0" smtClean="0"/>
              <a:t> </a:t>
            </a:r>
            <a:r>
              <a:rPr dirty="0"/>
              <a:t>diversity is important for </a:t>
            </a:r>
            <a:r>
              <a:rPr lang="en-GB" dirty="0" smtClean="0"/>
              <a:t>their </a:t>
            </a:r>
            <a:r>
              <a:rPr dirty="0" smtClean="0"/>
              <a:t>country</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48256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participants also don’t feel that the </a:t>
            </a:r>
            <a:r>
              <a:rPr dirty="0" smtClean="0"/>
              <a:t>increase </a:t>
            </a:r>
            <a:r>
              <a:rPr dirty="0"/>
              <a:t>of the number of </a:t>
            </a:r>
            <a:r>
              <a:rPr lang="en-GB" dirty="0" smtClean="0"/>
              <a:t>refugees </a:t>
            </a:r>
            <a:r>
              <a:rPr dirty="0" smtClean="0"/>
              <a:t>causes </a:t>
            </a:r>
            <a:r>
              <a:rPr dirty="0"/>
              <a:t>an increase of terrorism acts in Europe</a:t>
            </a:r>
          </a:p>
        </p:txBody>
      </p:sp>
      <p:sp>
        <p:nvSpPr>
          <p:cNvPr id="3" name="Content Placeholder 2"/>
          <p:cNvSpPr>
            <a:spLocks noGrp="1"/>
          </p:cNvSpPr>
          <p:nvPr>
            <p:ph idx="1"/>
          </p:nvPr>
        </p:nvSpPr>
        <p:spPr/>
        <p:txBody>
          <a:bodyPr/>
          <a:lstStyle/>
          <a:p>
            <a:r>
              <a:t>Answered: 122    Skipped: 0</a:t>
            </a:r>
          </a:p>
        </p:txBody>
      </p:sp>
      <p:pic>
        <p:nvPicPr>
          <p:cNvPr id="4" name="Picture 3" descr="chart224851265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229600" cy="505392"/>
          </a:xfrm>
        </p:spPr>
        <p:txBody>
          <a:bodyPr>
            <a:normAutofit fontScale="90000"/>
          </a:bodyPr>
          <a:lstStyle/>
          <a:p>
            <a:r>
              <a:rPr lang="en-GB" dirty="0" smtClean="0"/>
              <a:t>Most participants to the survey believe in a intercultural world rather than  a multicultural one, as they believe that m</a:t>
            </a:r>
            <a:r>
              <a:rPr dirty="0" err="1" smtClean="0"/>
              <a:t>igrants</a:t>
            </a:r>
            <a:r>
              <a:rPr dirty="0" smtClean="0"/>
              <a:t> </a:t>
            </a:r>
            <a:r>
              <a:rPr dirty="0"/>
              <a:t>must integrate the culture of the host country</a:t>
            </a:r>
          </a:p>
        </p:txBody>
      </p:sp>
      <p:sp>
        <p:nvSpPr>
          <p:cNvPr id="3" name="Content Placeholder 2"/>
          <p:cNvSpPr>
            <a:spLocks noGrp="1"/>
          </p:cNvSpPr>
          <p:nvPr>
            <p:ph idx="1"/>
          </p:nvPr>
        </p:nvSpPr>
        <p:spPr/>
        <p:txBody>
          <a:bodyPr/>
          <a:lstStyle/>
          <a:p>
            <a:r>
              <a:t>Answered: 122    Skipped: 0</a:t>
            </a:r>
          </a:p>
        </p:txBody>
      </p:sp>
      <p:pic>
        <p:nvPicPr>
          <p:cNvPr id="4" name="Picture 3" descr="chart224851821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also believe that t</a:t>
            </a:r>
            <a:r>
              <a:rPr dirty="0" smtClean="0"/>
              <a:t>he </a:t>
            </a:r>
            <a:r>
              <a:rPr dirty="0"/>
              <a:t>entry of migrants harms the cultural identity of the host country</a:t>
            </a:r>
          </a:p>
        </p:txBody>
      </p:sp>
      <p:sp>
        <p:nvSpPr>
          <p:cNvPr id="3" name="Content Placeholder 2"/>
          <p:cNvSpPr>
            <a:spLocks noGrp="1"/>
          </p:cNvSpPr>
          <p:nvPr>
            <p:ph idx="1"/>
          </p:nvPr>
        </p:nvSpPr>
        <p:spPr/>
        <p:txBody>
          <a:bodyPr/>
          <a:lstStyle/>
          <a:p>
            <a:r>
              <a:t>Answered: 122    Skipped: 0</a:t>
            </a:r>
          </a:p>
        </p:txBody>
      </p:sp>
      <p:pic>
        <p:nvPicPr>
          <p:cNvPr id="4" name="Picture 3" descr="chart224852637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Q28: Social and Cultural Dimension. Media tend to give a positive news about migration issues</a:t>
            </a:r>
          </a:p>
        </p:txBody>
      </p:sp>
      <p:sp>
        <p:nvSpPr>
          <p:cNvPr id="3" name="Content Placeholder 2"/>
          <p:cNvSpPr>
            <a:spLocks noGrp="1"/>
          </p:cNvSpPr>
          <p:nvPr>
            <p:ph idx="1"/>
          </p:nvPr>
        </p:nvSpPr>
        <p:spPr/>
        <p:txBody>
          <a:bodyPr/>
          <a:lstStyle/>
          <a:p>
            <a:r>
              <a:t>Answered: 122    Skipped: 0</a:t>
            </a:r>
          </a:p>
        </p:txBody>
      </p:sp>
      <p:pic>
        <p:nvPicPr>
          <p:cNvPr id="4" name="Picture 3" descr="chart224852988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And the are aware that m</a:t>
            </a:r>
            <a:r>
              <a:rPr dirty="0" err="1" smtClean="0"/>
              <a:t>edia</a:t>
            </a:r>
            <a:r>
              <a:rPr dirty="0" smtClean="0"/>
              <a:t> </a:t>
            </a:r>
            <a:r>
              <a:rPr dirty="0"/>
              <a:t>tend to reinforce the stereotypes related to migrants</a:t>
            </a:r>
          </a:p>
        </p:txBody>
      </p:sp>
      <p:sp>
        <p:nvSpPr>
          <p:cNvPr id="3" name="Content Placeholder 2"/>
          <p:cNvSpPr>
            <a:spLocks noGrp="1"/>
          </p:cNvSpPr>
          <p:nvPr>
            <p:ph idx="1"/>
          </p:nvPr>
        </p:nvSpPr>
        <p:spPr/>
        <p:txBody>
          <a:bodyPr/>
          <a:lstStyle/>
          <a:p>
            <a:r>
              <a:t>Answered: 122    Skipped: 0</a:t>
            </a:r>
          </a:p>
        </p:txBody>
      </p:sp>
      <p:pic>
        <p:nvPicPr>
          <p:cNvPr id="4" name="Picture 3" descr="chart224853909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the effort for an intercultural society most participants believe m</a:t>
            </a:r>
            <a:r>
              <a:rPr dirty="0" err="1" smtClean="0"/>
              <a:t>igrants</a:t>
            </a:r>
            <a:r>
              <a:rPr dirty="0" smtClean="0"/>
              <a:t> </a:t>
            </a:r>
            <a:r>
              <a:rPr dirty="0"/>
              <a:t>should speak the official language of the host country</a:t>
            </a:r>
          </a:p>
        </p:txBody>
      </p:sp>
      <p:sp>
        <p:nvSpPr>
          <p:cNvPr id="3" name="Content Placeholder 2"/>
          <p:cNvSpPr>
            <a:spLocks noGrp="1"/>
          </p:cNvSpPr>
          <p:nvPr>
            <p:ph idx="1"/>
          </p:nvPr>
        </p:nvSpPr>
        <p:spPr/>
        <p:txBody>
          <a:bodyPr/>
          <a:lstStyle/>
          <a:p>
            <a:r>
              <a:t>Answered: 122    Skipped: 0</a:t>
            </a:r>
          </a:p>
        </p:txBody>
      </p:sp>
      <p:pic>
        <p:nvPicPr>
          <p:cNvPr id="4" name="Picture 3" descr="chart224854531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smtClean="0"/>
              <a:t>Age</a:t>
            </a:r>
            <a:r>
              <a:rPr lang="en-GB" dirty="0" smtClean="0"/>
              <a:t> was predominantly young with a very low participation of the older generation</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480050.png"/>
          <p:cNvPicPr>
            <a:picLocks noChangeAspect="1"/>
          </p:cNvPicPr>
          <p:nvPr/>
        </p:nvPicPr>
        <p:blipFill>
          <a:blip r:embed="rId2"/>
          <a:stretch>
            <a:fillRect/>
          </a:stretch>
        </p:blipFill>
        <p:spPr>
          <a:xfrm>
            <a:off x="1049658" y="1498491"/>
            <a:ext cx="5388428" cy="362857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a:t>
            </a:r>
            <a:r>
              <a:rPr lang="en-GB" dirty="0"/>
              <a:t>participants also don’t feel that the increase of the number of </a:t>
            </a:r>
            <a:r>
              <a:rPr lang="en-GB" dirty="0" err="1" smtClean="0"/>
              <a:t>migranrts</a:t>
            </a:r>
            <a:r>
              <a:rPr lang="en-GB" dirty="0" smtClean="0"/>
              <a:t> causes </a:t>
            </a:r>
            <a:r>
              <a:rPr lang="en-GB" dirty="0"/>
              <a:t>an increase of </a:t>
            </a:r>
            <a:r>
              <a:rPr lang="en-US" dirty="0"/>
              <a:t>crimes and insecurity </a:t>
            </a:r>
            <a:r>
              <a:rPr lang="en-GB" dirty="0" smtClean="0"/>
              <a:t>in </a:t>
            </a:r>
            <a:r>
              <a:rPr lang="en-GB" dirty="0"/>
              <a:t>Europe</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48554740.png"/>
          <p:cNvPicPr>
            <a:picLocks noChangeAspect="1"/>
          </p:cNvPicPr>
          <p:nvPr/>
        </p:nvPicPr>
        <p:blipFill>
          <a:blip r:embed="rId2"/>
          <a:stretch>
            <a:fillRect/>
          </a:stretch>
        </p:blipFill>
        <p:spPr>
          <a:xfrm>
            <a:off x="1049658" y="1498491"/>
            <a:ext cx="5388428" cy="35832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Most people seem to not have a clear view on the benefits of migrations when asked if the number of </a:t>
            </a:r>
            <a:r>
              <a:rPr lang="en-GB" dirty="0" smtClean="0"/>
              <a:t>immigrants should</a:t>
            </a:r>
            <a:r>
              <a:rPr lang="en-GB" dirty="0"/>
              <a:t>…</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950150.png"/>
          <p:cNvPicPr>
            <a:picLocks noChangeAspect="1"/>
          </p:cNvPicPr>
          <p:nvPr/>
        </p:nvPicPr>
        <p:blipFill>
          <a:blip r:embed="rId2"/>
          <a:stretch>
            <a:fillRect/>
          </a:stretch>
        </p:blipFill>
        <p:spPr>
          <a:xfrm>
            <a:off x="1049658" y="1498491"/>
            <a:ext cx="5388428" cy="33564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seem to not have a clear view on the benefits of migrations when asked if t</a:t>
            </a:r>
            <a:r>
              <a:rPr dirty="0" smtClean="0"/>
              <a:t>he </a:t>
            </a:r>
            <a:r>
              <a:rPr dirty="0"/>
              <a:t>number of refugees should…</a:t>
            </a:r>
          </a:p>
        </p:txBody>
      </p:sp>
      <p:sp>
        <p:nvSpPr>
          <p:cNvPr id="3" name="Content Placeholder 2"/>
          <p:cNvSpPr>
            <a:spLocks noGrp="1"/>
          </p:cNvSpPr>
          <p:nvPr>
            <p:ph idx="1"/>
          </p:nvPr>
        </p:nvSpPr>
        <p:spPr/>
        <p:txBody>
          <a:bodyPr/>
          <a:lstStyle/>
          <a:p>
            <a:r>
              <a:t>Answered: 122    Skipped: 0</a:t>
            </a:r>
          </a:p>
        </p:txBody>
      </p:sp>
      <p:pic>
        <p:nvPicPr>
          <p:cNvPr id="4" name="Picture 3" descr="chart2248498990.png"/>
          <p:cNvPicPr>
            <a:picLocks noChangeAspect="1"/>
          </p:cNvPicPr>
          <p:nvPr/>
        </p:nvPicPr>
        <p:blipFill>
          <a:blip r:embed="rId2"/>
          <a:stretch>
            <a:fillRect/>
          </a:stretch>
        </p:blipFill>
        <p:spPr>
          <a:xfrm>
            <a:off x="1049658" y="1498491"/>
            <a:ext cx="5388428" cy="33564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9028864" cy="539768"/>
          </a:xfrm>
        </p:spPr>
        <p:txBody>
          <a:bodyPr>
            <a:normAutofit fontScale="90000"/>
          </a:bodyPr>
          <a:lstStyle/>
          <a:p>
            <a:r>
              <a:rPr lang="en-GB" dirty="0" smtClean="0"/>
              <a:t>Most participants tot the survey worry more about </a:t>
            </a:r>
            <a:r>
              <a:rPr dirty="0" smtClean="0"/>
              <a:t>citizens </a:t>
            </a:r>
            <a:r>
              <a:rPr lang="en-GB" dirty="0" smtClean="0"/>
              <a:t>moving from outside </a:t>
            </a:r>
            <a:r>
              <a:rPr dirty="0" smtClean="0"/>
              <a:t>EU countries</a:t>
            </a:r>
            <a:r>
              <a:rPr lang="en-GB" dirty="0"/>
              <a:t> </a:t>
            </a:r>
            <a:r>
              <a:rPr lang="en-GB" dirty="0" smtClean="0"/>
              <a:t>instead of intra-European migrants, even though these flows are much more substantial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964190.png"/>
          <p:cNvPicPr>
            <a:picLocks noChangeAspect="1"/>
          </p:cNvPicPr>
          <p:nvPr/>
        </p:nvPicPr>
        <p:blipFill>
          <a:blip r:embed="rId2"/>
          <a:stretch>
            <a:fillRect/>
          </a:stretch>
        </p:blipFill>
        <p:spPr>
          <a:xfrm>
            <a:off x="1049658" y="1498491"/>
            <a:ext cx="5388428" cy="22678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response was split in the question whether </a:t>
            </a:r>
            <a:r>
              <a:rPr dirty="0" smtClean="0"/>
              <a:t>Europe </a:t>
            </a:r>
            <a:r>
              <a:rPr dirty="0"/>
              <a:t>should encourage more migrants to enter the </a:t>
            </a:r>
            <a:r>
              <a:rPr dirty="0" smtClean="0"/>
              <a:t>country</a:t>
            </a:r>
            <a:r>
              <a:rPr lang="en-GB" dirty="0" smtClean="0"/>
              <a:t> or not, with a strong favour to not.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968910.png"/>
          <p:cNvPicPr>
            <a:picLocks noChangeAspect="1"/>
          </p:cNvPicPr>
          <p:nvPr/>
        </p:nvPicPr>
        <p:blipFill>
          <a:blip r:embed="rId2"/>
          <a:stretch>
            <a:fillRect/>
          </a:stretch>
        </p:blipFill>
        <p:spPr>
          <a:xfrm>
            <a:off x="1049658" y="1498491"/>
            <a:ext cx="5388428" cy="22678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participants had </a:t>
            </a:r>
            <a:r>
              <a:rPr dirty="0" smtClean="0"/>
              <a:t>close </a:t>
            </a:r>
            <a:r>
              <a:rPr dirty="0"/>
              <a:t>personal relations with migrants or refugees?</a:t>
            </a:r>
          </a:p>
        </p:txBody>
      </p:sp>
      <p:sp>
        <p:nvSpPr>
          <p:cNvPr id="3" name="Content Placeholder 2"/>
          <p:cNvSpPr>
            <a:spLocks noGrp="1"/>
          </p:cNvSpPr>
          <p:nvPr>
            <p:ph idx="1"/>
          </p:nvPr>
        </p:nvSpPr>
        <p:spPr/>
        <p:txBody>
          <a:bodyPr/>
          <a:lstStyle/>
          <a:p>
            <a:r>
              <a:rPr dirty="0"/>
              <a:t>Answered: 122    Skipped: 0</a:t>
            </a:r>
          </a:p>
        </p:txBody>
      </p:sp>
      <p:pic>
        <p:nvPicPr>
          <p:cNvPr id="4" name="Picture 3" descr="chart2231974430.png"/>
          <p:cNvPicPr>
            <a:picLocks noChangeAspect="1"/>
          </p:cNvPicPr>
          <p:nvPr/>
        </p:nvPicPr>
        <p:blipFill>
          <a:blip r:embed="rId2"/>
          <a:stretch>
            <a:fillRect/>
          </a:stretch>
        </p:blipFill>
        <p:spPr>
          <a:xfrm>
            <a:off x="1049658" y="1498491"/>
            <a:ext cx="5388428" cy="22678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By far the more interesting question was to imagine in </a:t>
            </a:r>
            <a:r>
              <a:rPr dirty="0" smtClean="0"/>
              <a:t>which </a:t>
            </a:r>
            <a:r>
              <a:rPr dirty="0"/>
              <a:t>country of Europe would </a:t>
            </a:r>
            <a:r>
              <a:rPr lang="en-GB" dirty="0" smtClean="0"/>
              <a:t>they </a:t>
            </a:r>
            <a:r>
              <a:rPr dirty="0" smtClean="0"/>
              <a:t>choose </a:t>
            </a:r>
            <a:r>
              <a:rPr dirty="0"/>
              <a:t>to live </a:t>
            </a:r>
            <a:r>
              <a:rPr dirty="0" smtClean="0"/>
              <a:t>in</a:t>
            </a:r>
            <a:r>
              <a:rPr lang="en-GB" dirty="0"/>
              <a:t> </a:t>
            </a:r>
            <a:r>
              <a:rPr lang="en-GB" dirty="0" smtClean="0"/>
              <a:t>if they were a migrant </a:t>
            </a:r>
            <a:endParaRPr dirty="0"/>
          </a:p>
        </p:txBody>
      </p:sp>
      <p:sp>
        <p:nvSpPr>
          <p:cNvPr id="3" name="Content Placeholder 2"/>
          <p:cNvSpPr>
            <a:spLocks noGrp="1"/>
          </p:cNvSpPr>
          <p:nvPr>
            <p:ph idx="1"/>
          </p:nvPr>
        </p:nvSpPr>
        <p:spPr/>
        <p:txBody>
          <a:bodyPr/>
          <a:lstStyle/>
          <a:p>
            <a:r>
              <a:t>Answered: 122    Skipped: 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
        <p:nvSpPr>
          <p:cNvPr id="7" name="TextBox 6"/>
          <p:cNvSpPr txBox="1"/>
          <p:nvPr/>
        </p:nvSpPr>
        <p:spPr>
          <a:xfrm>
            <a:off x="375684" y="1162492"/>
            <a:ext cx="6556744" cy="1200329"/>
          </a:xfrm>
          <a:prstGeom prst="rect">
            <a:avLst/>
          </a:prstGeom>
          <a:noFill/>
        </p:spPr>
        <p:txBody>
          <a:bodyPr wrap="square" rtlCol="0">
            <a:spAutoFit/>
          </a:bodyPr>
          <a:lstStyle/>
          <a:p>
            <a:r>
              <a:rPr lang="en-GB" dirty="0" smtClean="0"/>
              <a:t>Most participants responded either none, or chose economically strong countries like, France, Germany, Italy, UK or countries with strong state safety nets like Austria, Finland, Portugal, Spain and  Sweden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now that the generic </a:t>
            </a:r>
            <a:r>
              <a:rPr dirty="0" smtClean="0"/>
              <a:t>European </a:t>
            </a:r>
            <a:r>
              <a:rPr dirty="0"/>
              <a:t>Value </a:t>
            </a:r>
            <a:r>
              <a:rPr dirty="0" smtClean="0"/>
              <a:t>is</a:t>
            </a:r>
            <a:r>
              <a:rPr lang="en-GB" dirty="0" smtClean="0"/>
              <a:t>…</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2013030.png"/>
          <p:cNvPicPr>
            <a:picLocks noChangeAspect="1"/>
          </p:cNvPicPr>
          <p:nvPr/>
        </p:nvPicPr>
        <p:blipFill>
          <a:blip r:embed="rId2"/>
          <a:stretch>
            <a:fillRect/>
          </a:stretch>
        </p:blipFill>
        <p:spPr>
          <a:xfrm>
            <a:off x="1049658" y="1498491"/>
            <a:ext cx="5388428" cy="2630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majority of the participant’s know that the </a:t>
            </a:r>
            <a:r>
              <a:rPr dirty="0" smtClean="0"/>
              <a:t>motto </a:t>
            </a:r>
            <a:r>
              <a:rPr dirty="0"/>
              <a:t>of the EU is</a:t>
            </a:r>
          </a:p>
        </p:txBody>
      </p:sp>
      <p:sp>
        <p:nvSpPr>
          <p:cNvPr id="3" name="Content Placeholder 2"/>
          <p:cNvSpPr>
            <a:spLocks noGrp="1"/>
          </p:cNvSpPr>
          <p:nvPr>
            <p:ph idx="1"/>
          </p:nvPr>
        </p:nvSpPr>
        <p:spPr/>
        <p:txBody>
          <a:bodyPr/>
          <a:lstStyle/>
          <a:p>
            <a:r>
              <a:t>Answered: 122    Skipped: 0</a:t>
            </a:r>
          </a:p>
        </p:txBody>
      </p:sp>
      <p:pic>
        <p:nvPicPr>
          <p:cNvPr id="4" name="Picture 3" descr="chart2232019200.png"/>
          <p:cNvPicPr>
            <a:picLocks noChangeAspect="1"/>
          </p:cNvPicPr>
          <p:nvPr/>
        </p:nvPicPr>
        <p:blipFill>
          <a:blip r:embed="rId2"/>
          <a:stretch>
            <a:fillRect/>
          </a:stretch>
        </p:blipFill>
        <p:spPr>
          <a:xfrm>
            <a:off x="1049658" y="1498491"/>
            <a:ext cx="5388428" cy="2630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feel their National identity more clearly than their EU identity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2029470.png"/>
          <p:cNvPicPr>
            <a:picLocks noChangeAspect="1"/>
          </p:cNvPicPr>
          <p:nvPr/>
        </p:nvPicPr>
        <p:blipFill>
          <a:blip r:embed="rId2"/>
          <a:stretch>
            <a:fillRect/>
          </a:stretch>
        </p:blipFill>
        <p:spPr>
          <a:xfrm>
            <a:off x="1049658" y="1498491"/>
            <a:ext cx="5388428" cy="2630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terms of </a:t>
            </a:r>
            <a:r>
              <a:rPr dirty="0" smtClean="0"/>
              <a:t>Gender</a:t>
            </a:r>
            <a:r>
              <a:rPr lang="en-GB" dirty="0" smtClean="0"/>
              <a:t> we achieved almost perfect balance</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483420.png"/>
          <p:cNvPicPr>
            <a:picLocks noChangeAspect="1"/>
          </p:cNvPicPr>
          <p:nvPr/>
        </p:nvPicPr>
        <p:blipFill>
          <a:blip r:embed="rId2"/>
          <a:stretch>
            <a:fillRect/>
          </a:stretch>
        </p:blipFill>
        <p:spPr>
          <a:xfrm>
            <a:off x="1049658" y="1498491"/>
            <a:ext cx="5388428" cy="33564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a:t>
            </a:r>
            <a:r>
              <a:rPr dirty="0" smtClean="0"/>
              <a:t>think </a:t>
            </a:r>
            <a:r>
              <a:rPr dirty="0"/>
              <a:t>it is important to work on the awareness raising of migration </a:t>
            </a:r>
            <a:r>
              <a:rPr dirty="0" smtClean="0"/>
              <a:t>issues</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2039250.png"/>
          <p:cNvPicPr>
            <a:picLocks noChangeAspect="1"/>
          </p:cNvPicPr>
          <p:nvPr/>
        </p:nvPicPr>
        <p:blipFill>
          <a:blip r:embed="rId2"/>
          <a:stretch>
            <a:fillRect/>
          </a:stretch>
        </p:blipFill>
        <p:spPr>
          <a:xfrm>
            <a:off x="1049658" y="1498491"/>
            <a:ext cx="5388428" cy="2630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9028864" cy="532893"/>
          </a:xfrm>
        </p:spPr>
        <p:txBody>
          <a:bodyPr>
            <a:normAutofit fontScale="90000"/>
          </a:bodyPr>
          <a:lstStyle/>
          <a:p>
            <a:r>
              <a:rPr lang="en-GB" dirty="0" smtClean="0"/>
              <a:t>Finally, while a number of people provided their email to keep up with the activities of the project a number of these progressive participants are probably saturated with information about these subjects.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2051440.png"/>
          <p:cNvPicPr>
            <a:picLocks noChangeAspect="1"/>
          </p:cNvPicPr>
          <p:nvPr/>
        </p:nvPicPr>
        <p:blipFill>
          <a:blip r:embed="rId2"/>
          <a:stretch>
            <a:fillRect/>
          </a:stretch>
        </p:blipFill>
        <p:spPr>
          <a:xfrm>
            <a:off x="1049658" y="1498491"/>
            <a:ext cx="5388428" cy="2630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Most people were not migrants or refugees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753390.png"/>
          <p:cNvPicPr>
            <a:picLocks noChangeAspect="1"/>
          </p:cNvPicPr>
          <p:nvPr/>
        </p:nvPicPr>
        <p:blipFill>
          <a:blip r:embed="rId2"/>
          <a:stretch>
            <a:fillRect/>
          </a:stretch>
        </p:blipFill>
        <p:spPr>
          <a:xfrm>
            <a:off x="1049658" y="1498491"/>
            <a:ext cx="5388428" cy="263071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And most responders held advanced degrees, as is the EU average</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764510.png"/>
          <p:cNvPicPr>
            <a:picLocks noChangeAspect="1"/>
          </p:cNvPicPr>
          <p:nvPr/>
        </p:nvPicPr>
        <p:blipFill>
          <a:blip r:embed="rId2"/>
          <a:stretch>
            <a:fillRect/>
          </a:stretch>
        </p:blipFill>
        <p:spPr>
          <a:xfrm>
            <a:off x="1049658" y="1498491"/>
            <a:ext cx="5388428" cy="362857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Occupations was also equally representative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773160.png"/>
          <p:cNvPicPr>
            <a:picLocks noChangeAspect="1"/>
          </p:cNvPicPr>
          <p:nvPr/>
        </p:nvPicPr>
        <p:blipFill>
          <a:blip r:embed="rId2"/>
          <a:stretch>
            <a:fillRect/>
          </a:stretch>
        </p:blipFill>
        <p:spPr>
          <a:xfrm>
            <a:off x="1049658" y="1498491"/>
            <a:ext cx="5388428" cy="371928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229600" cy="457266"/>
          </a:xfrm>
        </p:spPr>
        <p:txBody>
          <a:bodyPr>
            <a:normAutofit fontScale="90000"/>
          </a:bodyPr>
          <a:lstStyle/>
          <a:p>
            <a:r>
              <a:rPr lang="en-GB" dirty="0" smtClean="0"/>
              <a:t>In the questions whether they </a:t>
            </a:r>
            <a:r>
              <a:rPr dirty="0" smtClean="0"/>
              <a:t>would welcome a refugee</a:t>
            </a:r>
            <a:r>
              <a:rPr lang="en-GB" dirty="0" smtClean="0"/>
              <a:t> most people selected their cities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790010.png"/>
          <p:cNvPicPr>
            <a:picLocks noChangeAspect="1"/>
          </p:cNvPicPr>
          <p:nvPr/>
        </p:nvPicPr>
        <p:blipFill>
          <a:blip r:embed="rId2"/>
          <a:stretch>
            <a:fillRect/>
          </a:stretch>
        </p:blipFill>
        <p:spPr>
          <a:xfrm>
            <a:off x="1049658" y="1498491"/>
            <a:ext cx="5388428" cy="33564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the questions whether they would welcome a </a:t>
            </a:r>
            <a:r>
              <a:rPr lang="en-GB" dirty="0" smtClean="0"/>
              <a:t>migrant, most </a:t>
            </a:r>
            <a:r>
              <a:rPr lang="en-GB" dirty="0"/>
              <a:t>people selected their cities </a:t>
            </a:r>
            <a:endParaRPr dirty="0"/>
          </a:p>
        </p:txBody>
      </p:sp>
      <p:sp>
        <p:nvSpPr>
          <p:cNvPr id="3" name="Content Placeholder 2"/>
          <p:cNvSpPr>
            <a:spLocks noGrp="1"/>
          </p:cNvSpPr>
          <p:nvPr>
            <p:ph idx="1"/>
          </p:nvPr>
        </p:nvSpPr>
        <p:spPr/>
        <p:txBody>
          <a:bodyPr/>
          <a:lstStyle/>
          <a:p>
            <a:r>
              <a:t>Answered: 122    Skipped: 0</a:t>
            </a:r>
          </a:p>
        </p:txBody>
      </p:sp>
      <p:pic>
        <p:nvPicPr>
          <p:cNvPr id="4" name="Picture 3" descr="chart2231797320.png"/>
          <p:cNvPicPr>
            <a:picLocks noChangeAspect="1"/>
          </p:cNvPicPr>
          <p:nvPr/>
        </p:nvPicPr>
        <p:blipFill>
          <a:blip r:embed="rId2"/>
          <a:stretch>
            <a:fillRect/>
          </a:stretch>
        </p:blipFill>
        <p:spPr>
          <a:xfrm>
            <a:off x="1049658" y="1498491"/>
            <a:ext cx="5388428" cy="33564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139" y="4522946"/>
            <a:ext cx="1999661" cy="5243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8170" y="3300090"/>
            <a:ext cx="885562" cy="1149014"/>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334</TotalTime>
  <Words>1059</Words>
  <Application>Microsoft Office PowerPoint</Application>
  <PresentationFormat>On-screen Show (16:9)</PresentationFormat>
  <Paragraphs>85</Paragraphs>
  <Slides>41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41</vt:i4>
      </vt:variant>
    </vt:vector>
  </HeadingPairs>
  <TitlesOfParts>
    <vt:vector size="47" baseType="lpstr">
      <vt:lpstr>Arial</vt:lpstr>
      <vt:lpstr>Calibri</vt:lpstr>
      <vt:lpstr>Helvetica Neue</vt:lpstr>
      <vt:lpstr>SM-template-20140529</vt:lpstr>
      <vt:lpstr>Data slides</vt:lpstr>
      <vt:lpstr>Response Summary</vt:lpstr>
      <vt:lpstr>PowerPoint Presentation</vt:lpstr>
      <vt:lpstr>122</vt:lpstr>
      <vt:lpstr>Age was predominantly young with a very low participation of the older generation</vt:lpstr>
      <vt:lpstr>In terms of Gender we achieved almost perfect balance</vt:lpstr>
      <vt:lpstr>Most people were not migrants or refugees </vt:lpstr>
      <vt:lpstr>And most responders held advanced degrees, as is the EU average</vt:lpstr>
      <vt:lpstr>Occupations was also equally representative </vt:lpstr>
      <vt:lpstr>In the questions whether they would welcome a refugee most people selected their cities </vt:lpstr>
      <vt:lpstr>In the questions whether they would welcome a migrant, most people selected their cities </vt:lpstr>
      <vt:lpstr>On the statement “Our Government should help refugees that run away from war and persecution“ most people seem to be strongly in favour </vt:lpstr>
      <vt:lpstr>On the statement “Refugees should have the same rights as nationals in terms of housing, education and health“most people seem to be strongly in favour </vt:lpstr>
      <vt:lpstr>On the statement “Immigrants should have the same rights as nationals in terms of housing, education and health“, people were a little more divided</vt:lpstr>
      <vt:lpstr>On the statement that Migrants should not be granted the host country’s nationality most people disagreed, as they seem to be more multicultural inclined </vt:lpstr>
      <vt:lpstr>Most people also agree that the European Union should decide on the conditions for legal entry and residence in all EU countries and this should not be handled by individual countries </vt:lpstr>
      <vt:lpstr>Furthering the point, people believe that the European Union should define on the admission volumes for people coming from non-EU countries to seek work</vt:lpstr>
      <vt:lpstr>Again hammering the point that the EU with its human rights minded perspective should decide on the conditions of entry, residence and deportation of migrants</vt:lpstr>
      <vt:lpstr>Going on the opinion section, participants were asked to rate the statement that refugees are a burden to the economy, and the argument, however small becomes more confused</vt:lpstr>
      <vt:lpstr>The same statement is less true for immigrants</vt:lpstr>
      <vt:lpstr>Most responders believe that refugees are an added value to the economy</vt:lpstr>
      <vt:lpstr>Which holds the same value as the statement that, “Immigrants are an added value to the economy"</vt:lpstr>
      <vt:lpstr>Most participants also believe that the increase of migrants will decrease the job offers to the host country nationals</vt:lpstr>
      <vt:lpstr>Participants were also liberal about the job skills that migrants bring in the economy, trusting that the entrepreneurial spirit will carry them through</vt:lpstr>
      <vt:lpstr>Most countries believe that cultural diversity is important for their country</vt:lpstr>
      <vt:lpstr>Most participants also don’t feel that the increase of the number of refugees causes an increase of terrorism acts in Europe</vt:lpstr>
      <vt:lpstr>Most participants to the survey believe in a intercultural world rather than  a multicultural one, as they believe that migrants must integrate the culture of the host country</vt:lpstr>
      <vt:lpstr>Most people also believe that the entry of migrants harms the cultural identity of the host country</vt:lpstr>
      <vt:lpstr>Q28: Social and Cultural Dimension. Media tend to give a positive news about migration issues</vt:lpstr>
      <vt:lpstr>And the are aware that media tend to reinforce the stereotypes related to migrants</vt:lpstr>
      <vt:lpstr>In the effort for an intercultural society most participants believe migrants should speak the official language of the host country</vt:lpstr>
      <vt:lpstr>Most participants also don’t feel that the increase of the number of migranrts causes an increase of crimes and insecurity in Europe</vt:lpstr>
      <vt:lpstr>Most people seem to not have a clear view on the benefits of migrations when asked if the number of immigrants should…</vt:lpstr>
      <vt:lpstr>Most people seem to not have a clear view on the benefits of migrations when asked if the number of refugees should…</vt:lpstr>
      <vt:lpstr>Most participants tot the survey worry more about citizens moving from outside EU countries instead of intra-European migrants, even though these flows are much more substantial </vt:lpstr>
      <vt:lpstr>The response was split in the question whether Europe should encourage more migrants to enter the country or not, with a strong favour to not. </vt:lpstr>
      <vt:lpstr>Most participants had close personal relations with migrants or refugees?</vt:lpstr>
      <vt:lpstr>By far the more interesting question was to imagine in which country of Europe would they choose to live in if they were a migrant </vt:lpstr>
      <vt:lpstr>Most people now that the generic European Value is…</vt:lpstr>
      <vt:lpstr>The majority of the participant’s know that the motto of the EU is</vt:lpstr>
      <vt:lpstr>Most people feel their National identity more clearly than their EU identity </vt:lpstr>
      <vt:lpstr>Most people think it is important to work on the awareness raising of migration issues</vt:lpstr>
      <vt:lpstr>Finally, while a number of people provided their email to keep up with the activities of the project a number of these progressive participants are probably saturated with information about these subjects. </vt:lpstr>
    </vt:vector>
  </TitlesOfParts>
  <Company>SurveyMonkey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HARIS MICHAIL</cp:lastModifiedBy>
  <cp:revision>51</cp:revision>
  <dcterms:created xsi:type="dcterms:W3CDTF">2014-01-30T23:18:11Z</dcterms:created>
  <dcterms:modified xsi:type="dcterms:W3CDTF">2019-06-25T06:51:52Z</dcterms:modified>
</cp:coreProperties>
</file>